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636" r:id="rId4"/>
    <p:sldId id="349" r:id="rId6"/>
    <p:sldId id="1734" r:id="rId7"/>
    <p:sldId id="640" r:id="rId8"/>
    <p:sldId id="1729" r:id="rId9"/>
    <p:sldId id="1730" r:id="rId10"/>
    <p:sldId id="1735" r:id="rId11"/>
    <p:sldId id="1731" r:id="rId12"/>
    <p:sldId id="1736" r:id="rId13"/>
    <p:sldId id="1732" r:id="rId14"/>
    <p:sldId id="1733" r:id="rId15"/>
    <p:sldId id="624"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6"/>
            <p14:sldId id="349"/>
            <p14:sldId id="1734"/>
            <p14:sldId id="640"/>
            <p14:sldId id="1729"/>
            <p14:sldId id="1730"/>
            <p14:sldId id="1735"/>
            <p14:sldId id="1731"/>
            <p14:sldId id="1736"/>
            <p14:sldId id="1732"/>
            <p14:sldId id="1733"/>
            <p14:sldId id="624"/>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53" autoAdjust="0"/>
    <p:restoredTop sz="96580" autoAdjust="0"/>
  </p:normalViewPr>
  <p:slideViewPr>
    <p:cSldViewPr snapToGrid="0">
      <p:cViewPr varScale="1">
        <p:scale>
          <a:sx n="79" d="100"/>
          <a:sy n="79" d="100"/>
        </p:scale>
        <p:origin x="57" y="153"/>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 y="2698230"/>
            <a:ext cx="12192000" cy="1735512"/>
          </a:xfrm>
          <a:prstGeom prst="rect">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TextBox 26"/>
          <p:cNvSpPr txBox="1"/>
          <p:nvPr/>
        </p:nvSpPr>
        <p:spPr>
          <a:xfrm>
            <a:off x="2655335" y="4826216"/>
            <a:ext cx="6878887"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小组成员：</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矩形 122"/>
          <p:cNvSpPr/>
          <p:nvPr/>
        </p:nvSpPr>
        <p:spPr>
          <a:xfrm>
            <a:off x="1622713" y="3139667"/>
            <a:ext cx="8944132" cy="767390"/>
          </a:xfrm>
          <a:prstGeom prst="rect">
            <a:avLst/>
          </a:prstGeom>
        </p:spPr>
        <p:txBody>
          <a:bodyPr wrap="square">
            <a:spAutoFit/>
          </a:bodyPr>
          <a:lstStyle/>
          <a:p>
            <a:pPr lvl="0" algn="ctr">
              <a:lnSpc>
                <a:spcPct val="120000"/>
              </a:lnSpc>
              <a:defRPr/>
            </a:pPr>
            <a:r>
              <a:rPr lang="en-US" altLang="zh-CN"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相关</a:t>
            </a:r>
            <a:r>
              <a:rPr lang="en-US" altLang="zh-CN"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DAC</a:t>
            </a:r>
            <a:r>
              <a:rPr lang="zh-CN" altLang="en-US"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机制源码分析</a:t>
            </a:r>
            <a:endParaRPr lang="en-US" altLang="zh-CN"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9" name="组合 118"/>
          <p:cNvGrpSpPr/>
          <p:nvPr/>
        </p:nvGrpSpPr>
        <p:grpSpPr>
          <a:xfrm>
            <a:off x="5049188" y="326210"/>
            <a:ext cx="2093624" cy="2088742"/>
            <a:chOff x="2105799" y="20055838"/>
            <a:chExt cx="6748090" cy="6732363"/>
          </a:xfrm>
          <a:solidFill>
            <a:schemeClr val="accent1"/>
          </a:solidFill>
        </p:grpSpPr>
        <p:sp>
          <p:nvSpPr>
            <p:cNvPr id="12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ym typeface="Arial" panose="020B0604020202020204" pitchFamily="34" charset="0"/>
              </a:rPr>
              <a:t>03 ACL</a:t>
            </a:r>
            <a:r>
              <a:rPr lang="zh-CN" altLang="en-US" dirty="0">
                <a:sym typeface="Arial" panose="020B0604020202020204" pitchFamily="34" charset="0"/>
              </a:rPr>
              <a:t>权限检查内核函数及系统调用</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442913" y="956789"/>
            <a:ext cx="11033357" cy="496996"/>
          </a:xfrm>
          <a:prstGeom prst="rect">
            <a:avLst/>
          </a:prstGeom>
          <a:noFill/>
        </p:spPr>
        <p:txBody>
          <a:bodyPr wrap="square" rtlCol="0">
            <a:spAutoFit/>
          </a:bodyPr>
          <a:lstStyle/>
          <a:p>
            <a:pPr>
              <a:lnSpc>
                <a:spcPct val="150000"/>
              </a:lnSpc>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以</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open()</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系统调用为例，涉及到的内核函数按调用顺序排列，如下所示：</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442913" y="1456521"/>
            <a:ext cx="6094990" cy="5401479"/>
          </a:xfrm>
          <a:prstGeom prst="rect">
            <a:avLst/>
          </a:prstGeom>
          <a:noFill/>
        </p:spPr>
        <p:txBody>
          <a:bodyPr wrap="square">
            <a:spAutoFit/>
          </a:bodyPr>
          <a:lstStyle/>
          <a:p>
            <a:pPr>
              <a:lnSpc>
                <a:spcPct val="150000"/>
              </a:lnSpc>
            </a:pPr>
            <a:r>
              <a:rPr lang="en-US" altLang="zh-CN" sz="2000" dirty="0" err="1">
                <a:latin typeface="Arial" panose="020B0604020202020204" pitchFamily="34" charset="0"/>
                <a:ea typeface="微软雅黑" panose="020B0503020204020204" pitchFamily="34" charset="-122"/>
                <a:cs typeface="+mn-ea"/>
              </a:rPr>
              <a:t>do_sys_open</a:t>
            </a:r>
            <a:r>
              <a:rPr lang="zh-CN" altLang="en-US" sz="2000" dirty="0">
                <a:latin typeface="Arial" panose="020B0604020202020204" pitchFamily="34" charset="0"/>
                <a:ea typeface="微软雅黑" panose="020B0503020204020204" pitchFamily="34" charset="-122"/>
                <a:cs typeface="+mn-ea"/>
              </a:rPr>
              <a:t>                                     ）</a:t>
            </a:r>
            <a:br>
              <a:rPr lang="zh-CN" altLang="en-US" sz="2000" dirty="0">
                <a:latin typeface="Arial" panose="020B0604020202020204" pitchFamily="34" charset="0"/>
                <a:ea typeface="微软雅黑" panose="020B0503020204020204" pitchFamily="34" charset="-122"/>
                <a:cs typeface="+mn-ea"/>
              </a:rPr>
            </a:br>
            <a:r>
              <a:rPr lang="en-US" altLang="zh-CN" sz="2000" dirty="0" err="1">
                <a:latin typeface="Arial" panose="020B0604020202020204" pitchFamily="34" charset="0"/>
                <a:ea typeface="微软雅黑" panose="020B0503020204020204" pitchFamily="34" charset="-122"/>
                <a:cs typeface="+mn-ea"/>
              </a:rPr>
              <a:t>do_file_open</a:t>
            </a:r>
            <a:r>
              <a:rPr lang="zh-CN" altLang="en-US" sz="2000" dirty="0">
                <a:latin typeface="Arial" panose="020B0604020202020204" pitchFamily="34" charset="0"/>
                <a:ea typeface="微软雅黑" panose="020B0503020204020204" pitchFamily="34" charset="-122"/>
                <a:cs typeface="+mn-ea"/>
              </a:rPr>
              <a:t>                                     </a:t>
            </a:r>
            <a:br>
              <a:rPr lang="zh-CN" altLang="en-US" sz="2000" dirty="0">
                <a:latin typeface="Arial" panose="020B0604020202020204" pitchFamily="34" charset="0"/>
                <a:ea typeface="微软雅黑" panose="020B0503020204020204" pitchFamily="34" charset="-122"/>
                <a:cs typeface="+mn-ea"/>
              </a:rPr>
            </a:br>
            <a:r>
              <a:rPr lang="en-US" altLang="zh-CN" sz="2000" dirty="0" err="1">
                <a:latin typeface="Arial" panose="020B0604020202020204" pitchFamily="34" charset="0"/>
                <a:ea typeface="微软雅黑" panose="020B0503020204020204" pitchFamily="34" charset="-122"/>
                <a:cs typeface="+mn-ea"/>
              </a:rPr>
              <a:t>path_openat</a:t>
            </a:r>
            <a:endParaRPr lang="en-US" altLang="zh-CN" sz="2000" dirty="0">
              <a:latin typeface="Arial" panose="020B0604020202020204" pitchFamily="34" charset="0"/>
              <a:ea typeface="微软雅黑" panose="020B0503020204020204" pitchFamily="34" charset="-122"/>
              <a:cs typeface="+mn-ea"/>
            </a:endParaRPr>
          </a:p>
          <a:p>
            <a:pPr>
              <a:lnSpc>
                <a:spcPct val="150000"/>
              </a:lnSpc>
            </a:pPr>
            <a:r>
              <a:rPr lang="en-US" altLang="zh-CN" sz="2000" dirty="0" err="1">
                <a:latin typeface="Arial" panose="020B0604020202020204" pitchFamily="34" charset="0"/>
                <a:ea typeface="微软雅黑" panose="020B0503020204020204" pitchFamily="34" charset="-122"/>
                <a:cs typeface="+mn-ea"/>
              </a:rPr>
              <a:t>do_last</a:t>
            </a:r>
            <a:endParaRPr lang="en-US" altLang="zh-CN" sz="2000" dirty="0">
              <a:latin typeface="Arial" panose="020B0604020202020204" pitchFamily="34" charset="0"/>
              <a:ea typeface="微软雅黑" panose="020B0503020204020204" pitchFamily="34" charset="-122"/>
              <a:cs typeface="+mn-ea"/>
            </a:endParaRPr>
          </a:p>
          <a:p>
            <a:pPr>
              <a:lnSpc>
                <a:spcPct val="150000"/>
              </a:lnSpc>
            </a:pPr>
            <a:r>
              <a:rPr lang="en-US" altLang="zh-CN" sz="2000" dirty="0" err="1">
                <a:latin typeface="Arial" panose="020B0604020202020204" pitchFamily="34" charset="0"/>
                <a:ea typeface="微软雅黑" panose="020B0503020204020204" pitchFamily="34" charset="-122"/>
                <a:cs typeface="+mn-ea"/>
              </a:rPr>
              <a:t>may_open</a:t>
            </a:r>
            <a:r>
              <a:rPr lang="zh-CN" altLang="en-US" sz="2000" dirty="0">
                <a:latin typeface="Arial" panose="020B0604020202020204" pitchFamily="34" charset="0"/>
                <a:ea typeface="微软雅黑" panose="020B0503020204020204" pitchFamily="34" charset="-122"/>
                <a:cs typeface="+mn-ea"/>
              </a:rPr>
              <a:t> </a:t>
            </a:r>
            <a:endParaRPr lang="en-US" altLang="zh-CN" sz="2000" dirty="0">
              <a:latin typeface="Arial" panose="020B0604020202020204" pitchFamily="34" charset="0"/>
              <a:ea typeface="微软雅黑" panose="020B0503020204020204" pitchFamily="34" charset="-122"/>
              <a:cs typeface="+mn-ea"/>
            </a:endParaRPr>
          </a:p>
          <a:p>
            <a:pPr>
              <a:lnSpc>
                <a:spcPct val="150000"/>
              </a:lnSpc>
            </a:pPr>
            <a:r>
              <a:rPr lang="en-US" altLang="zh-CN" sz="2000" dirty="0" err="1">
                <a:latin typeface="Arial" panose="020B0604020202020204" pitchFamily="34" charset="0"/>
                <a:ea typeface="微软雅黑" panose="020B0503020204020204" pitchFamily="34" charset="-122"/>
                <a:cs typeface="+mn-ea"/>
              </a:rPr>
              <a:t>inode_permission</a:t>
            </a:r>
            <a:endParaRPr lang="en-US" altLang="zh-CN" sz="2000" dirty="0">
              <a:latin typeface="Arial" panose="020B0604020202020204" pitchFamily="34" charset="0"/>
              <a:ea typeface="微软雅黑" panose="020B0503020204020204" pitchFamily="34" charset="-122"/>
              <a:cs typeface="+mn-ea"/>
            </a:endParaRPr>
          </a:p>
          <a:p>
            <a:pPr>
              <a:lnSpc>
                <a:spcPct val="150000"/>
              </a:lnSpc>
            </a:pPr>
            <a:r>
              <a:rPr lang="en-US" altLang="zh-CN" sz="2000" dirty="0" err="1">
                <a:latin typeface="Arial" panose="020B0604020202020204" pitchFamily="34" charset="0"/>
                <a:ea typeface="微软雅黑" panose="020B0503020204020204" pitchFamily="34" charset="-122"/>
                <a:cs typeface="+mn-ea"/>
              </a:rPr>
              <a:t>generic_permission</a:t>
            </a:r>
            <a:br>
              <a:rPr lang="zh-CN" altLang="en-US" sz="2000" dirty="0">
                <a:latin typeface="Arial" panose="020B0604020202020204" pitchFamily="34" charset="0"/>
                <a:ea typeface="微软雅黑" panose="020B0503020204020204" pitchFamily="34" charset="-122"/>
                <a:cs typeface="+mn-ea"/>
              </a:rPr>
            </a:br>
            <a:r>
              <a:rPr lang="en-US" altLang="zh-CN" sz="2000" dirty="0" err="1">
                <a:latin typeface="Arial" panose="020B0604020202020204" pitchFamily="34" charset="0"/>
                <a:ea typeface="微软雅黑" panose="020B0503020204020204" pitchFamily="34" charset="-122"/>
                <a:cs typeface="+mn-ea"/>
              </a:rPr>
              <a:t>acl_permission_check</a:t>
            </a:r>
            <a:br>
              <a:rPr lang="zh-CN" altLang="en-US" sz="2000" dirty="0">
                <a:latin typeface="Arial" panose="020B0604020202020204" pitchFamily="34" charset="0"/>
                <a:ea typeface="微软雅黑" panose="020B0503020204020204" pitchFamily="34" charset="-122"/>
                <a:cs typeface="+mn-ea"/>
              </a:rPr>
            </a:br>
            <a:r>
              <a:rPr lang="en-US" altLang="zh-CN" sz="2000" dirty="0" err="1">
                <a:latin typeface="Arial" panose="020B0604020202020204" pitchFamily="34" charset="0"/>
                <a:ea typeface="微软雅黑" panose="020B0503020204020204" pitchFamily="34" charset="-122"/>
                <a:cs typeface="+mn-ea"/>
              </a:rPr>
              <a:t>check_acl</a:t>
            </a:r>
            <a:br>
              <a:rPr lang="zh-CN" altLang="en-US" sz="2000" dirty="0">
                <a:latin typeface="Arial" panose="020B0604020202020204" pitchFamily="34" charset="0"/>
                <a:ea typeface="微软雅黑" panose="020B0503020204020204" pitchFamily="34" charset="-122"/>
                <a:cs typeface="+mn-ea"/>
              </a:rPr>
            </a:br>
            <a:r>
              <a:rPr lang="en-US" altLang="zh-CN" sz="2000" dirty="0" err="1">
                <a:latin typeface="Arial" panose="020B0604020202020204" pitchFamily="34" charset="0"/>
                <a:ea typeface="微软雅黑" panose="020B0503020204020204" pitchFamily="34" charset="-122"/>
                <a:cs typeface="+mn-ea"/>
              </a:rPr>
              <a:t>posix_acl_permission</a:t>
            </a:r>
            <a:br>
              <a:rPr lang="zh-CN" altLang="en-US" dirty="0"/>
            </a:br>
            <a:endParaRPr lang="zh-CN" altLang="en-US" dirty="0"/>
          </a:p>
          <a:p>
            <a:r>
              <a:rPr lang="zh-CN" altLang="en-US" dirty="0"/>
              <a:t> </a:t>
            </a:r>
            <a:endParaRPr lang="zh-CN" altLang="en-US" dirty="0"/>
          </a:p>
        </p:txBody>
      </p:sp>
      <p:pic>
        <p:nvPicPr>
          <p:cNvPr id="10" name="图片 9"/>
          <p:cNvPicPr>
            <a:picLocks noChangeAspect="1"/>
          </p:cNvPicPr>
          <p:nvPr/>
        </p:nvPicPr>
        <p:blipFill>
          <a:blip r:embed="rId1"/>
          <a:stretch>
            <a:fillRect/>
          </a:stretch>
        </p:blipFill>
        <p:spPr>
          <a:xfrm>
            <a:off x="2404914" y="1549487"/>
            <a:ext cx="2435925" cy="400426"/>
          </a:xfrm>
          <a:prstGeom prst="rect">
            <a:avLst/>
          </a:prstGeom>
        </p:spPr>
      </p:pic>
      <p:pic>
        <p:nvPicPr>
          <p:cNvPr id="12" name="图片 11"/>
          <p:cNvPicPr>
            <a:picLocks noChangeAspect="1"/>
          </p:cNvPicPr>
          <p:nvPr/>
        </p:nvPicPr>
        <p:blipFill>
          <a:blip r:embed="rId2"/>
          <a:stretch>
            <a:fillRect/>
          </a:stretch>
        </p:blipFill>
        <p:spPr>
          <a:xfrm>
            <a:off x="2404913" y="2042879"/>
            <a:ext cx="2435925" cy="366698"/>
          </a:xfrm>
          <a:prstGeom prst="rect">
            <a:avLst/>
          </a:prstGeom>
        </p:spPr>
      </p:pic>
      <p:pic>
        <p:nvPicPr>
          <p:cNvPr id="13" name="图片 12"/>
          <p:cNvPicPr>
            <a:picLocks noChangeAspect="1"/>
          </p:cNvPicPr>
          <p:nvPr/>
        </p:nvPicPr>
        <p:blipFill>
          <a:blip r:embed="rId2"/>
          <a:stretch>
            <a:fillRect/>
          </a:stretch>
        </p:blipFill>
        <p:spPr>
          <a:xfrm>
            <a:off x="2404910" y="2482718"/>
            <a:ext cx="2435925" cy="366698"/>
          </a:xfrm>
          <a:prstGeom prst="rect">
            <a:avLst/>
          </a:prstGeom>
        </p:spPr>
      </p:pic>
      <p:pic>
        <p:nvPicPr>
          <p:cNvPr id="14" name="图片 13"/>
          <p:cNvPicPr>
            <a:picLocks noChangeAspect="1"/>
          </p:cNvPicPr>
          <p:nvPr/>
        </p:nvPicPr>
        <p:blipFill>
          <a:blip r:embed="rId2"/>
          <a:stretch>
            <a:fillRect/>
          </a:stretch>
        </p:blipFill>
        <p:spPr>
          <a:xfrm>
            <a:off x="2404911" y="2922558"/>
            <a:ext cx="2435925" cy="366698"/>
          </a:xfrm>
          <a:prstGeom prst="rect">
            <a:avLst/>
          </a:prstGeom>
        </p:spPr>
      </p:pic>
      <p:pic>
        <p:nvPicPr>
          <p:cNvPr id="15" name="图片 14"/>
          <p:cNvPicPr>
            <a:picLocks noChangeAspect="1"/>
          </p:cNvPicPr>
          <p:nvPr/>
        </p:nvPicPr>
        <p:blipFill>
          <a:blip r:embed="rId2"/>
          <a:stretch>
            <a:fillRect/>
          </a:stretch>
        </p:blipFill>
        <p:spPr>
          <a:xfrm>
            <a:off x="2404910" y="3398625"/>
            <a:ext cx="2435925" cy="366698"/>
          </a:xfrm>
          <a:prstGeom prst="rect">
            <a:avLst/>
          </a:prstGeom>
        </p:spPr>
      </p:pic>
      <p:pic>
        <p:nvPicPr>
          <p:cNvPr id="16" name="图片 15"/>
          <p:cNvPicPr>
            <a:picLocks noChangeAspect="1"/>
          </p:cNvPicPr>
          <p:nvPr/>
        </p:nvPicPr>
        <p:blipFill>
          <a:blip r:embed="rId2"/>
          <a:stretch>
            <a:fillRect/>
          </a:stretch>
        </p:blipFill>
        <p:spPr>
          <a:xfrm>
            <a:off x="3284706" y="3874692"/>
            <a:ext cx="2435925" cy="366698"/>
          </a:xfrm>
          <a:prstGeom prst="rect">
            <a:avLst/>
          </a:prstGeom>
        </p:spPr>
      </p:pic>
      <p:pic>
        <p:nvPicPr>
          <p:cNvPr id="17" name="图片 16"/>
          <p:cNvPicPr>
            <a:picLocks noChangeAspect="1"/>
          </p:cNvPicPr>
          <p:nvPr/>
        </p:nvPicPr>
        <p:blipFill>
          <a:blip r:embed="rId2"/>
          <a:stretch>
            <a:fillRect/>
          </a:stretch>
        </p:blipFill>
        <p:spPr>
          <a:xfrm>
            <a:off x="3284705" y="4331591"/>
            <a:ext cx="2435925" cy="366698"/>
          </a:xfrm>
          <a:prstGeom prst="rect">
            <a:avLst/>
          </a:prstGeom>
        </p:spPr>
      </p:pic>
      <p:pic>
        <p:nvPicPr>
          <p:cNvPr id="18" name="图片 17"/>
          <p:cNvPicPr>
            <a:picLocks noChangeAspect="1"/>
          </p:cNvPicPr>
          <p:nvPr/>
        </p:nvPicPr>
        <p:blipFill>
          <a:blip r:embed="rId2"/>
          <a:stretch>
            <a:fillRect/>
          </a:stretch>
        </p:blipFill>
        <p:spPr>
          <a:xfrm>
            <a:off x="3284704" y="4795926"/>
            <a:ext cx="2435925" cy="366698"/>
          </a:xfrm>
          <a:prstGeom prst="rect">
            <a:avLst/>
          </a:prstGeom>
        </p:spPr>
      </p:pic>
      <p:pic>
        <p:nvPicPr>
          <p:cNvPr id="19" name="图片 18"/>
          <p:cNvPicPr>
            <a:picLocks noChangeAspect="1"/>
          </p:cNvPicPr>
          <p:nvPr/>
        </p:nvPicPr>
        <p:blipFill>
          <a:blip r:embed="rId2"/>
          <a:stretch>
            <a:fillRect/>
          </a:stretch>
        </p:blipFill>
        <p:spPr>
          <a:xfrm>
            <a:off x="3284704" y="5230438"/>
            <a:ext cx="2435925" cy="366698"/>
          </a:xfrm>
          <a:prstGeom prst="rect">
            <a:avLst/>
          </a:prstGeom>
        </p:spPr>
      </p:pic>
      <p:pic>
        <p:nvPicPr>
          <p:cNvPr id="21" name="图片 20"/>
          <p:cNvPicPr>
            <a:picLocks noChangeAspect="1"/>
          </p:cNvPicPr>
          <p:nvPr/>
        </p:nvPicPr>
        <p:blipFill>
          <a:blip r:embed="rId3"/>
          <a:stretch>
            <a:fillRect/>
          </a:stretch>
        </p:blipFill>
        <p:spPr>
          <a:xfrm>
            <a:off x="3300170" y="5707427"/>
            <a:ext cx="2795830" cy="3570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ym typeface="Arial" panose="020B0604020202020204" pitchFamily="34" charset="0"/>
              </a:rPr>
              <a:t>03 ACL</a:t>
            </a:r>
            <a:r>
              <a:rPr lang="zh-CN" altLang="en-US" dirty="0">
                <a:sym typeface="Arial" panose="020B0604020202020204" pitchFamily="34" charset="0"/>
              </a:rPr>
              <a:t>权限检查内核函数及系统调用</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442913" y="956789"/>
            <a:ext cx="11033357" cy="496996"/>
          </a:xfrm>
          <a:prstGeom prst="rect">
            <a:avLst/>
          </a:prstGeom>
          <a:noFill/>
        </p:spPr>
        <p:txBody>
          <a:bodyPr wrap="square" rtlCol="0">
            <a:spAutoFit/>
          </a:bodyPr>
          <a:lstStyle/>
          <a:p>
            <a:pPr>
              <a:lnSpc>
                <a:spcPct val="150000"/>
              </a:lnSpc>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最终落实</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权限检查的内核函数为</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posix_acl_permission</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p:cNvPicPr>
            <a:picLocks noChangeAspect="1"/>
          </p:cNvPicPr>
          <p:nvPr/>
        </p:nvPicPr>
        <p:blipFill rotWithShape="1">
          <a:blip r:embed="rId1"/>
          <a:srcRect r="17428" b="24172"/>
          <a:stretch>
            <a:fillRect/>
          </a:stretch>
        </p:blipFill>
        <p:spPr>
          <a:xfrm>
            <a:off x="531453" y="1625391"/>
            <a:ext cx="6541522" cy="4597356"/>
          </a:xfrm>
          <a:prstGeom prst="rect">
            <a:avLst/>
          </a:prstGeom>
        </p:spPr>
      </p:pic>
      <p:sp>
        <p:nvSpPr>
          <p:cNvPr id="7" name="文本框 6"/>
          <p:cNvSpPr txBox="1"/>
          <p:nvPr/>
        </p:nvSpPr>
        <p:spPr>
          <a:xfrm>
            <a:off x="7351534" y="2289519"/>
            <a:ext cx="4626499" cy="3269100"/>
          </a:xfrm>
          <a:prstGeom prst="rect">
            <a:avLst/>
          </a:prstGeom>
          <a:noFill/>
        </p:spPr>
        <p:txBody>
          <a:bodyPr wrap="square" rtlCol="0">
            <a:spAutoFit/>
          </a:bodyPr>
          <a:lstStyle/>
          <a:p>
            <a:pPr>
              <a:lnSpc>
                <a:spcPct val="150000"/>
              </a:lnSpc>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该内核函数将遍历对应文件的</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posix_acl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结构中的所有</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实体，并根据</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e_tag</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值进行不同的分支判定。如若</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e_tag</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值为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ACL_USER_OBJ</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，则首先检查文件所有者用户</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id</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与进程用户</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id</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是否匹配，以此类推，直到找到指定对应用户或组访问权限的</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实体，并以此实现权限判定。</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2248522" y="2670712"/>
            <a:ext cx="7723981" cy="105458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感谢老师批评与指导</a:t>
            </a:r>
            <a:endPar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2467429" y="3687574"/>
            <a:ext cx="7271658" cy="381579"/>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THANKS TO THE TEACHER'S CAREFUL GUIDANCE</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TextBox 26"/>
          <p:cNvSpPr txBox="1"/>
          <p:nvPr/>
        </p:nvSpPr>
        <p:spPr>
          <a:xfrm>
            <a:off x="2655335" y="4826216"/>
            <a:ext cx="6878887"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小组成员：</a:t>
            </a:r>
            <a:endParaRPr kumimoji="0" lang="zh-CN" altLang="en-US" sz="20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endPar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657600" y="1012372"/>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701846" y="2107568"/>
            <a:ext cx="7138783" cy="461666"/>
            <a:chOff x="4532498" y="4391311"/>
            <a:chExt cx="7138783" cy="461666"/>
          </a:xfrm>
        </p:grpSpPr>
        <p:sp>
          <p:nvSpPr>
            <p:cNvPr id="27" name="文本框 26"/>
            <p:cNvSpPr txBox="1"/>
            <p:nvPr/>
          </p:nvSpPr>
          <p:spPr>
            <a:xfrm>
              <a:off x="5290130" y="4391312"/>
              <a:ext cx="63811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ACL</a:t>
              </a:r>
              <a:r>
                <a:rPr kumimoji="0" lang="zh-CN" altLang="en-US" sz="24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机制数据结构和持久化机制</a:t>
              </a:r>
              <a:endParaRPr kumimoji="0" lang="zh-CN" altLang="en-US" sz="24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4532498" y="4391311"/>
              <a:ext cx="9710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4701846" y="3088672"/>
            <a:ext cx="6665804" cy="461666"/>
            <a:chOff x="8025569" y="4369422"/>
            <a:chExt cx="6665804" cy="461666"/>
          </a:xfrm>
        </p:grpSpPr>
        <p:sp>
          <p:nvSpPr>
            <p:cNvPr id="31" name="文本框 30"/>
            <p:cNvSpPr txBox="1"/>
            <p:nvPr/>
          </p:nvSpPr>
          <p:spPr>
            <a:xfrm>
              <a:off x="8783203" y="4369423"/>
              <a:ext cx="59081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提供</a:t>
              </a:r>
              <a:r>
                <a:rPr kumimoji="0" lang="en-US" altLang="zh-CN" sz="24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ACL</a:t>
              </a:r>
              <a:r>
                <a:rPr kumimoji="0" lang="zh-CN" altLang="en-US" sz="24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机制的客体类型</a:t>
              </a:r>
              <a:endParaRPr kumimoji="0" lang="zh-CN" altLang="en-US" sz="24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8025569" y="4369422"/>
              <a:ext cx="9710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4701846" y="4072038"/>
            <a:ext cx="6968549" cy="465489"/>
            <a:chOff x="4517355" y="5523474"/>
            <a:chExt cx="6968549" cy="465489"/>
          </a:xfrm>
        </p:grpSpPr>
        <p:sp>
          <p:nvSpPr>
            <p:cNvPr id="37" name="文本框 36"/>
            <p:cNvSpPr txBox="1"/>
            <p:nvPr/>
          </p:nvSpPr>
          <p:spPr>
            <a:xfrm>
              <a:off x="5266936" y="5523474"/>
              <a:ext cx="6218968" cy="4616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权限检查内核函数及系统调用</a:t>
              </a:r>
              <a:endParaRPr kumimoji="0" lang="zh-CN" altLang="en-US" sz="24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p:cNvSpPr txBox="1"/>
            <p:nvPr/>
          </p:nvSpPr>
          <p:spPr>
            <a:xfrm>
              <a:off x="4517355" y="5527298"/>
              <a:ext cx="9710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组合 43"/>
          <p:cNvGrpSpPr/>
          <p:nvPr/>
        </p:nvGrpSpPr>
        <p:grpSpPr>
          <a:xfrm>
            <a:off x="7954667" y="150795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01 </a:t>
            </a:r>
            <a:r>
              <a:rPr lang="zh-CN" altLang="en-US" dirty="0">
                <a:sym typeface="Arial" panose="020B0604020202020204" pitchFamily="34" charset="0"/>
              </a:rPr>
              <a:t>问题回顾</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nvSpPr>
        <p:spPr>
          <a:xfrm>
            <a:off x="1145593" y="2973278"/>
            <a:ext cx="9900814" cy="130888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altLang="zh-CN" sz="2800" b="1" kern="100" dirty="0">
                <a:effectLst/>
                <a:latin typeface="+mn-ea"/>
                <a:cs typeface="Times New Roman" panose="02020603050405020304" pitchFamily="18" charset="0"/>
              </a:rPr>
              <a:t>内核中对应ACL机制的数据结构和持久化机制是如何设计的？</a:t>
            </a:r>
            <a:endParaRPr altLang="zh-CN" sz="2800" b="1" kern="100" dirty="0">
              <a:effectLst/>
              <a:latin typeface="+mn-ea"/>
              <a:cs typeface="Times New Roman" panose="02020603050405020304" pitchFamily="18" charset="0"/>
            </a:endParaRPr>
          </a:p>
          <a:p>
            <a:pPr marL="342900" indent="-342900">
              <a:lnSpc>
                <a:spcPct val="150000"/>
              </a:lnSpc>
              <a:buFont typeface="Arial" panose="020B0604020202020204" pitchFamily="34" charset="0"/>
              <a:buChar char="•"/>
            </a:pPr>
            <a:endParaRPr kumimoji="1" lang="en-US" altLang="zh-CN" sz="2800" dirty="0">
              <a:latin typeface="+mn-ea"/>
              <a:cs typeface="Times New Roman" panose="02020603050405020304" pitchFamily="18" charset="0"/>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ym typeface="Arial" panose="020B0604020202020204" pitchFamily="34" charset="0"/>
              </a:rPr>
              <a:t>01 </a:t>
            </a:r>
            <a:r>
              <a:rPr lang="en-US" altLang="zh-CN" sz="2400" dirty="0">
                <a:sym typeface="Arial" panose="020B0604020202020204" pitchFamily="34" charset="0"/>
              </a:rPr>
              <a:t>ACL</a:t>
            </a:r>
            <a:r>
              <a:rPr lang="zh-CN" altLang="en-US" sz="2400" dirty="0">
                <a:sym typeface="Arial" panose="020B0604020202020204" pitchFamily="34" charset="0"/>
              </a:rPr>
              <a:t>机制数据结构和持久化机制</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581340" y="1162681"/>
            <a:ext cx="11033357" cy="965970"/>
          </a:xfrm>
          <a:prstGeom prst="rect">
            <a:avLst/>
          </a:prstGeom>
          <a:noFill/>
        </p:spPr>
        <p:txBody>
          <a:bodyPr wrap="square" rtlCol="0">
            <a:spAutoFit/>
          </a:bodyPr>
          <a:lstStyle/>
          <a:p>
            <a:pPr>
              <a:lnSpc>
                <a:spcPct val="150000"/>
              </a:lnSpc>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ext4</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文件系统中：</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对应</a:t>
            </a:r>
            <a:r>
              <a:rPr lang="en-US" altLang="zh-CN" sz="2000" b="0" i="0" dirty="0">
                <a:solidFill>
                  <a:srgbClr val="1D1D1F"/>
                </a:solidFill>
                <a:effectLst/>
                <a:latin typeface="SourceSansPro"/>
              </a:rPr>
              <a:t>ext4_acl_entry</a:t>
            </a:r>
            <a:r>
              <a:rPr lang="zh-CN" altLang="en-US" sz="2000" b="0" i="0" dirty="0">
                <a:solidFill>
                  <a:srgbClr val="1D1D1F"/>
                </a:solidFill>
                <a:effectLst/>
                <a:latin typeface="SourceSansPro"/>
              </a:rPr>
              <a:t>、</a:t>
            </a:r>
            <a:r>
              <a:rPr lang="en-US" altLang="zh-CN" sz="2000" b="0" i="0" dirty="0">
                <a:solidFill>
                  <a:srgbClr val="1D1D1F"/>
                </a:solidFill>
                <a:effectLst/>
                <a:latin typeface="SourceSansPro"/>
              </a:rPr>
              <a:t>ext4_acl_entry_short</a:t>
            </a:r>
            <a:r>
              <a:rPr lang="zh-CN" altLang="en-US" sz="2000" b="0" i="0" dirty="0">
                <a:solidFill>
                  <a:srgbClr val="1D1D1F"/>
                </a:solidFill>
                <a:effectLst/>
                <a:latin typeface="SourceSansPro"/>
              </a:rPr>
              <a:t>、</a:t>
            </a:r>
            <a:r>
              <a:rPr lang="en-US" altLang="zh-CN" sz="2000" b="0" i="0" dirty="0">
                <a:solidFill>
                  <a:srgbClr val="1D1D1F"/>
                </a:solidFill>
                <a:effectLst/>
                <a:latin typeface="SourceSansPro"/>
              </a:rPr>
              <a:t>ext4_acl_header</a:t>
            </a:r>
            <a:r>
              <a:rPr lang="zh-CN" altLang="en-US" sz="2000" dirty="0">
                <a:solidFill>
                  <a:srgbClr val="1D1D1F"/>
                </a:solidFill>
                <a:latin typeface="SourceSansPro"/>
              </a:rPr>
              <a:t>几个结构体。</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p:cNvSpPr txBox="1"/>
          <p:nvPr/>
        </p:nvSpPr>
        <p:spPr>
          <a:xfrm>
            <a:off x="5802304" y="2202067"/>
            <a:ext cx="5594392" cy="3730765"/>
          </a:xfrm>
          <a:prstGeom prst="rect">
            <a:avLst/>
          </a:prstGeom>
          <a:noFill/>
        </p:spPr>
        <p:txBody>
          <a:bodyPr wrap="square" rtlCol="0">
            <a:spAutoFit/>
          </a:bodyPr>
          <a:lstStyle/>
          <a:p>
            <a:pPr>
              <a:lnSpc>
                <a:spcPct val="150000"/>
              </a:lnSpc>
            </a:pPr>
            <a:r>
              <a:rPr lang="en-US" altLang="zh-CN" sz="2000" b="1" dirty="0" err="1">
                <a:latin typeface="Arial" panose="020B0604020202020204" pitchFamily="34" charset="0"/>
                <a:ea typeface="微软雅黑" panose="020B0503020204020204" pitchFamily="34" charset="-122"/>
                <a:cs typeface="+mn-ea"/>
                <a:sym typeface="Arial" panose="020B0604020202020204" pitchFamily="34" charset="0"/>
              </a:rPr>
              <a:t>e_tag</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条目的类型，可选类型如下：</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ACL_USER_OBJ</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ACL_USER</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ACL_GROUP_OBJ</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ACL_GROUP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ACL_MASK</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ACL_OTHER</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2000" b="1" dirty="0" err="1">
                <a:latin typeface="Arial" panose="020B0604020202020204" pitchFamily="34" charset="0"/>
                <a:ea typeface="微软雅黑" panose="020B0503020204020204" pitchFamily="34" charset="-122"/>
                <a:cs typeface="+mn-ea"/>
                <a:sym typeface="Arial" panose="020B0604020202020204" pitchFamily="34" charset="0"/>
              </a:rPr>
              <a:t>e_perm</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条目的权限，可选类型如下：</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ACL_READ</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ACL_WRITE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ACL_EXECUTE</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2000" b="1" dirty="0" err="1">
                <a:latin typeface="Arial" panose="020B0604020202020204" pitchFamily="34" charset="0"/>
                <a:ea typeface="微软雅黑" panose="020B0503020204020204" pitchFamily="34" charset="-122"/>
                <a:cs typeface="+mn-ea"/>
                <a:sym typeface="Arial" panose="020B0604020202020204" pitchFamily="34" charset="0"/>
              </a:rPr>
              <a:t>e_id</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实体限制的用户或组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id</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2000" b="1" dirty="0" err="1">
                <a:latin typeface="Arial" panose="020B0604020202020204" pitchFamily="34" charset="0"/>
                <a:ea typeface="微软雅黑" panose="020B0503020204020204" pitchFamily="34" charset="-122"/>
                <a:cs typeface="+mn-ea"/>
                <a:sym typeface="Arial" panose="020B0604020202020204" pitchFamily="34" charset="0"/>
              </a:rPr>
              <a:t>a_version</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标识</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的版本号</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9" name="图片 8"/>
          <p:cNvPicPr>
            <a:picLocks noChangeAspect="1"/>
          </p:cNvPicPr>
          <p:nvPr/>
        </p:nvPicPr>
        <p:blipFill rotWithShape="1">
          <a:blip r:embed="rId1"/>
          <a:srcRect r="36358"/>
          <a:stretch>
            <a:fillRect/>
          </a:stretch>
        </p:blipFill>
        <p:spPr>
          <a:xfrm>
            <a:off x="581340" y="2260717"/>
            <a:ext cx="4585888" cy="36338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ym typeface="Arial" panose="020B0604020202020204" pitchFamily="34" charset="0"/>
              </a:rPr>
              <a:t>01 </a:t>
            </a:r>
            <a:r>
              <a:rPr lang="en-US" altLang="zh-CN" sz="2400" dirty="0">
                <a:sym typeface="Arial" panose="020B0604020202020204" pitchFamily="34" charset="0"/>
              </a:rPr>
              <a:t>ACL</a:t>
            </a:r>
            <a:r>
              <a:rPr lang="zh-CN" altLang="en-US" sz="2400" dirty="0">
                <a:sym typeface="Arial" panose="020B0604020202020204" pitchFamily="34" charset="0"/>
              </a:rPr>
              <a:t>机制数据结构和持久化机制</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581340" y="1162681"/>
            <a:ext cx="11033357" cy="965970"/>
          </a:xfrm>
          <a:prstGeom prst="rect">
            <a:avLst/>
          </a:prstGeom>
          <a:noFill/>
        </p:spPr>
        <p:txBody>
          <a:bodyPr wrap="square" rtlCol="0">
            <a:spAutoFit/>
          </a:bodyPr>
          <a:lstStyle/>
          <a:p>
            <a:pPr>
              <a:lnSpc>
                <a:spcPct val="15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内存中：</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对应</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posix_acl_entry</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b="0" i="0" dirty="0" err="1">
                <a:solidFill>
                  <a:srgbClr val="1D1D1F"/>
                </a:solidFill>
                <a:effectLst/>
                <a:latin typeface="SourceSansPro"/>
              </a:rPr>
              <a:t>posix_acl</a:t>
            </a:r>
            <a:r>
              <a:rPr lang="zh-CN" altLang="en-US" sz="2000" b="0" i="0" dirty="0">
                <a:solidFill>
                  <a:srgbClr val="1D1D1F"/>
                </a:solidFill>
                <a:effectLst/>
                <a:latin typeface="SourceSansPro"/>
              </a:rPr>
              <a:t>结构体。</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a:picLocks noChangeAspect="1"/>
          </p:cNvPicPr>
          <p:nvPr/>
        </p:nvPicPr>
        <p:blipFill rotWithShape="1">
          <a:blip r:embed="rId1"/>
          <a:srcRect r="28624"/>
          <a:stretch>
            <a:fillRect/>
          </a:stretch>
        </p:blipFill>
        <p:spPr>
          <a:xfrm>
            <a:off x="581340" y="2290107"/>
            <a:ext cx="5153341" cy="3405212"/>
          </a:xfrm>
          <a:prstGeom prst="rect">
            <a:avLst/>
          </a:prstGeom>
        </p:spPr>
      </p:pic>
      <p:sp>
        <p:nvSpPr>
          <p:cNvPr id="10" name="文本框 9"/>
          <p:cNvSpPr txBox="1"/>
          <p:nvPr/>
        </p:nvSpPr>
        <p:spPr>
          <a:xfrm>
            <a:off x="6096000" y="1502889"/>
            <a:ext cx="5866644" cy="4192430"/>
          </a:xfrm>
          <a:prstGeom prst="rect">
            <a:avLst/>
          </a:prstGeom>
          <a:noFill/>
        </p:spPr>
        <p:txBody>
          <a:bodyPr wrap="square" rtlCol="0">
            <a:spAutoFit/>
          </a:bodyPr>
          <a:lstStyle/>
          <a:p>
            <a:pPr>
              <a:lnSpc>
                <a:spcPct val="150000"/>
              </a:lnSpc>
            </a:pPr>
            <a:r>
              <a:rPr lang="en-US" altLang="zh-CN" sz="2000" b="1" dirty="0" err="1">
                <a:latin typeface="Arial" panose="020B0604020202020204" pitchFamily="34" charset="0"/>
                <a:ea typeface="微软雅黑" panose="020B0503020204020204" pitchFamily="34" charset="-122"/>
                <a:cs typeface="+mn-ea"/>
                <a:sym typeface="Arial" panose="020B0604020202020204" pitchFamily="34" charset="0"/>
              </a:rPr>
              <a:t>posix_acl_entry</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实体，包含以下字段：</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e_tag</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实体的类型</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e_perm</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：这表示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实体的权限</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e_uid</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e_gid</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实体限制的用户</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id/</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id</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2000" b="1" dirty="0" err="1">
                <a:latin typeface="Arial" panose="020B0604020202020204" pitchFamily="34" charset="0"/>
                <a:ea typeface="微软雅黑" panose="020B0503020204020204" pitchFamily="34" charset="-122"/>
                <a:cs typeface="+mn-ea"/>
                <a:sym typeface="Arial" panose="020B0604020202020204" pitchFamily="34" charset="0"/>
              </a:rPr>
              <a:t>posix_acl</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，包含以下字段：</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a_refcount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的引用计数</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a_rcu</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：用于</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RCU</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Read-Copy-Update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）同步</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a_count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中的实体数量</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a_entries</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：数组用于存储</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中的所有实体</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ym typeface="Arial" panose="020B0604020202020204" pitchFamily="34" charset="0"/>
              </a:rPr>
              <a:t>01 </a:t>
            </a:r>
            <a:r>
              <a:rPr lang="en-US" altLang="zh-CN" sz="2400" dirty="0">
                <a:sym typeface="Arial" panose="020B0604020202020204" pitchFamily="34" charset="0"/>
              </a:rPr>
              <a:t>ACL</a:t>
            </a:r>
            <a:r>
              <a:rPr lang="zh-CN" altLang="en-US" sz="2400" dirty="0">
                <a:sym typeface="Arial" panose="020B0604020202020204" pitchFamily="34" charset="0"/>
              </a:rPr>
              <a:t>机制数据结构和持久化机制</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5" name="图片 4"/>
          <p:cNvPicPr>
            <a:picLocks noChangeAspect="1"/>
          </p:cNvPicPr>
          <p:nvPr/>
        </p:nvPicPr>
        <p:blipFill rotWithShape="1">
          <a:blip r:embed="rId1"/>
          <a:srcRect t="14907" r="7250"/>
          <a:stretch>
            <a:fillRect/>
          </a:stretch>
        </p:blipFill>
        <p:spPr>
          <a:xfrm>
            <a:off x="511709" y="1598685"/>
            <a:ext cx="7687613" cy="4508786"/>
          </a:xfrm>
          <a:prstGeom prst="rect">
            <a:avLst/>
          </a:prstGeom>
        </p:spPr>
      </p:pic>
      <p:sp>
        <p:nvSpPr>
          <p:cNvPr id="6" name="文本框 5"/>
          <p:cNvSpPr txBox="1"/>
          <p:nvPr/>
        </p:nvSpPr>
        <p:spPr>
          <a:xfrm>
            <a:off x="442913" y="981388"/>
            <a:ext cx="11033357" cy="499111"/>
          </a:xfrm>
          <a:prstGeom prst="rect">
            <a:avLst/>
          </a:prstGeom>
          <a:noFill/>
        </p:spPr>
        <p:txBody>
          <a:bodyPr wrap="square" rtlCol="0">
            <a:spAutoFit/>
          </a:bodyPr>
          <a:lstStyle/>
          <a:p>
            <a:pPr>
              <a:lnSpc>
                <a:spcPct val="150000"/>
              </a:lnSpc>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ext4</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文件系统</a:t>
            </a:r>
            <a:r>
              <a:rPr lang="en-US" altLang="zh-CN" sz="2000" b="1" dirty="0" err="1">
                <a:latin typeface="Arial" panose="020B0604020202020204" pitchFamily="34" charset="0"/>
                <a:ea typeface="微软雅黑" panose="020B0503020204020204" pitchFamily="34" charset="-122"/>
                <a:cs typeface="+mn-ea"/>
                <a:sym typeface="Arial" panose="020B0604020202020204" pitchFamily="34" charset="0"/>
              </a:rPr>
              <a:t>acl</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与内存</a:t>
            </a:r>
            <a:r>
              <a:rPr lang="en-US" altLang="zh-CN" sz="2000" b="1" dirty="0" err="1">
                <a:latin typeface="Arial" panose="020B0604020202020204" pitchFamily="34" charset="0"/>
                <a:ea typeface="微软雅黑" panose="020B0503020204020204" pitchFamily="34" charset="-122"/>
                <a:cs typeface="+mn-ea"/>
                <a:sym typeface="Arial" panose="020B0604020202020204" pitchFamily="34" charset="0"/>
              </a:rPr>
              <a:t>posix_acl</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的转化：</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8316397" y="3141857"/>
            <a:ext cx="3778712" cy="1422441"/>
          </a:xfrm>
          <a:prstGeom prst="rect">
            <a:avLst/>
          </a:prstGeom>
          <a:noFill/>
        </p:spPr>
        <p:txBody>
          <a:bodyPr wrap="square" rtlCol="0">
            <a:spAutoFit/>
          </a:bodyPr>
          <a:lstStyle/>
          <a:p>
            <a:pPr>
              <a:lnSpc>
                <a:spcPct val="150000"/>
              </a:lnSpc>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以内核函数</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ext4_acl_from_disk</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的实现为例，如左图所示。内核函数</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ext4_acl_to_disk</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实现同理。</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02 </a:t>
            </a:r>
            <a:r>
              <a:rPr lang="zh-CN" altLang="en-US" dirty="0">
                <a:sym typeface="Arial" panose="020B0604020202020204" pitchFamily="34" charset="0"/>
              </a:rPr>
              <a:t>问题回顾</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nvSpPr>
        <p:spPr>
          <a:xfrm>
            <a:off x="1145593" y="2973278"/>
            <a:ext cx="9900814" cy="6625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800" b="1" kern="100" dirty="0">
                <a:effectLst/>
                <a:latin typeface="+mn-ea"/>
                <a:cs typeface="Times New Roman" panose="02020603050405020304" pitchFamily="18" charset="0"/>
              </a:rPr>
              <a:t>内核中提供</a:t>
            </a:r>
            <a:r>
              <a:rPr lang="en-US" altLang="zh-CN" sz="2800" b="1" kern="100" dirty="0">
                <a:effectLst/>
                <a:latin typeface="+mn-ea"/>
                <a:cs typeface="Times New Roman" panose="02020603050405020304" pitchFamily="18" charset="0"/>
              </a:rPr>
              <a:t>ACL</a:t>
            </a:r>
            <a:r>
              <a:rPr lang="zh-CN" altLang="en-US" sz="2800" b="1" kern="100" dirty="0">
                <a:effectLst/>
                <a:latin typeface="+mn-ea"/>
                <a:cs typeface="Times New Roman" panose="02020603050405020304" pitchFamily="18" charset="0"/>
              </a:rPr>
              <a:t>机制的客体（文件？</a:t>
            </a:r>
            <a:r>
              <a:rPr lang="en-US" altLang="zh-CN" sz="2800" b="1" kern="100" dirty="0">
                <a:effectLst/>
                <a:latin typeface="+mn-ea"/>
                <a:cs typeface="Times New Roman" panose="02020603050405020304" pitchFamily="18" charset="0"/>
              </a:rPr>
              <a:t>/IPC</a:t>
            </a:r>
            <a:r>
              <a:rPr lang="zh-CN" altLang="en-US" sz="2800" b="1" kern="100" dirty="0">
                <a:latin typeface="+mn-ea"/>
                <a:cs typeface="Times New Roman" panose="02020603050405020304" pitchFamily="18" charset="0"/>
              </a:rPr>
              <a:t>？</a:t>
            </a:r>
            <a:r>
              <a:rPr lang="zh-CN" altLang="en-US" sz="2800" b="1" kern="100" dirty="0">
                <a:effectLst/>
                <a:latin typeface="+mn-ea"/>
                <a:cs typeface="Times New Roman" panose="02020603050405020304" pitchFamily="18" charset="0"/>
              </a:rPr>
              <a:t>）类型包括哪些？</a:t>
            </a:r>
            <a:endParaRPr lang="zh-CN" altLang="en-US" sz="2800" b="1" kern="100" dirty="0">
              <a:effectLst/>
              <a:latin typeface="+mn-ea"/>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sym typeface="Arial" panose="020B0604020202020204" pitchFamily="34" charset="0"/>
              </a:rPr>
              <a:t>02 </a:t>
            </a:r>
            <a:r>
              <a:rPr lang="zh-CN" altLang="en-US" dirty="0">
                <a:sym typeface="Arial" panose="020B0604020202020204" pitchFamily="34" charset="0"/>
              </a:rPr>
              <a:t>提供</a:t>
            </a:r>
            <a:r>
              <a:rPr lang="en-US" altLang="zh-CN" dirty="0">
                <a:sym typeface="Arial" panose="020B0604020202020204" pitchFamily="34" charset="0"/>
              </a:rPr>
              <a:t>ACL</a:t>
            </a:r>
            <a:r>
              <a:rPr lang="zh-CN" altLang="en-US" dirty="0">
                <a:sym typeface="Arial" panose="020B0604020202020204" pitchFamily="34" charset="0"/>
              </a:rPr>
              <a:t>机制的客体类型</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nvSpPr>
        <p:spPr>
          <a:xfrm>
            <a:off x="496562" y="1722354"/>
            <a:ext cx="11252429" cy="3269100"/>
          </a:xfrm>
          <a:prstGeom prst="rect">
            <a:avLst/>
          </a:prstGeom>
          <a:noFill/>
        </p:spPr>
        <p:txBody>
          <a:bodyPr wrap="square">
            <a:spAutoFit/>
          </a:bodyPr>
          <a:lstStyle/>
          <a:p>
            <a:pPr>
              <a:lnSpc>
                <a:spcPct val="150000"/>
              </a:lnSpc>
            </a:pPr>
            <a:r>
              <a:rPr lang="en-US" altLang="zh-CN" sz="2000" dirty="0">
                <a:latin typeface="Arial" panose="020B0604020202020204" pitchFamily="34" charset="0"/>
                <a:ea typeface="微软雅黑" panose="020B0503020204020204" pitchFamily="34" charset="-122"/>
                <a:cs typeface="+mn-ea"/>
              </a:rPr>
              <a:t>      </a:t>
            </a:r>
            <a:r>
              <a:rPr lang="zh-CN" altLang="en-US" sz="2000" dirty="0">
                <a:latin typeface="Arial" panose="020B0604020202020204" pitchFamily="34" charset="0"/>
                <a:ea typeface="微软雅黑" panose="020B0503020204020204" pitchFamily="34" charset="-122"/>
                <a:cs typeface="+mn-ea"/>
              </a:rPr>
              <a:t>在Linux 4.</a:t>
            </a:r>
            <a:r>
              <a:rPr lang="en-US" altLang="zh-CN" sz="2000" dirty="0">
                <a:latin typeface="Arial" panose="020B0604020202020204" pitchFamily="34" charset="0"/>
                <a:ea typeface="微软雅黑" panose="020B0503020204020204" pitchFamily="34" charset="-122"/>
                <a:cs typeface="+mn-ea"/>
              </a:rPr>
              <a:t>19</a:t>
            </a:r>
            <a:r>
              <a:rPr lang="zh-CN" altLang="en-US" sz="2000" dirty="0">
                <a:latin typeface="Arial" panose="020B0604020202020204" pitchFamily="34" charset="0"/>
                <a:ea typeface="微软雅黑" panose="020B0503020204020204" pitchFamily="34" charset="-122"/>
                <a:cs typeface="+mn-ea"/>
              </a:rPr>
              <a:t>版本的内核中，ACL（Access Control List，访问控制列表）机制主要应用于文件系统。这是因为ACL机制提供了比传统的用户、组和其他（UGO）权限模型更细粒度的权限控制。在传统的UGO模型中，只能为一个用户、一个组和其他用户设置权限。而在ACL模型中，可以为任意数量的用户和组设置权限。 在Linux内核中，ACL机制的实现主要依赖于扩展属性（Extended Attributes，EA）。扩展属性是与文件系统对象（如文件、目录）相关联的元数据。在具体实现上，ACL被存储为文件或目录的扩展属性。 在ACL中，每个条目是一个三元组，包括类型（表示用户ID还是用户组ID）、ID和权限。用户可以使用如setfacl、getfacl等命令对文件或目录的ACL进行操作。</a:t>
            </a:r>
            <a:endParaRPr lang="zh-CN" altLang="en-US" sz="2000" dirty="0">
              <a:latin typeface="Arial" panose="020B0604020202020204" pitchFamily="34" charset="0"/>
              <a:ea typeface="微软雅黑" panose="020B0503020204020204" pitchFamily="34" charset="-122"/>
              <a:cs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03 </a:t>
            </a:r>
            <a:r>
              <a:rPr lang="zh-CN" altLang="en-US" dirty="0">
                <a:sym typeface="Arial" panose="020B0604020202020204" pitchFamily="34" charset="0"/>
              </a:rPr>
              <a:t>问题回顾</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nvSpPr>
        <p:spPr>
          <a:xfrm>
            <a:off x="1145593" y="2451392"/>
            <a:ext cx="9900814" cy="19552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800" b="1" kern="100" dirty="0">
                <a:effectLst/>
                <a:latin typeface="+mn-ea"/>
                <a:cs typeface="Times New Roman" panose="02020603050405020304" pitchFamily="18" charset="0"/>
              </a:rPr>
              <a:t>内核中实施了</a:t>
            </a:r>
            <a:r>
              <a:rPr lang="en-US" altLang="zh-CN" sz="2800" b="1" kern="100" dirty="0">
                <a:effectLst/>
                <a:latin typeface="+mn-ea"/>
                <a:cs typeface="Times New Roman" panose="02020603050405020304" pitchFamily="18" charset="0"/>
              </a:rPr>
              <a:t>ACL</a:t>
            </a:r>
            <a:r>
              <a:rPr lang="zh-CN" altLang="en-US" sz="2800" b="1" kern="100" dirty="0">
                <a:effectLst/>
                <a:latin typeface="+mn-ea"/>
                <a:cs typeface="Times New Roman" panose="02020603050405020304" pitchFamily="18" charset="0"/>
              </a:rPr>
              <a:t>机制权限检查的内核函数或者涉及的系统调用有哪些？通过对内核函数或系统调用的分类，分别举例说明实现检查的位置和检查函数。</a:t>
            </a:r>
            <a:endParaRPr lang="zh-CN" altLang="en-US" sz="2800" b="1" kern="100" dirty="0">
              <a:effectLst/>
              <a:latin typeface="+mn-ea"/>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commondata" val="eyJoZGlkIjoiMGVlMDBlY2U5OGRiY2RiZDkwMWUwYTBjMmYwMTUxZWMifQ=="/>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1802</Words>
  <Application>WPS 演示</Application>
  <PresentationFormat>宽屏</PresentationFormat>
  <Paragraphs>108</Paragraphs>
  <Slides>12</Slides>
  <Notes>12</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12</vt:i4>
      </vt:variant>
    </vt:vector>
  </HeadingPairs>
  <TitlesOfParts>
    <vt:vector size="26" baseType="lpstr">
      <vt:lpstr>Arial</vt:lpstr>
      <vt:lpstr>宋体</vt:lpstr>
      <vt:lpstr>Wingdings</vt:lpstr>
      <vt:lpstr>微软雅黑</vt:lpstr>
      <vt:lpstr>经典圆体简</vt:lpstr>
      <vt:lpstr>Arial</vt:lpstr>
      <vt:lpstr>Times New Roman</vt:lpstr>
      <vt:lpstr>SourceSansPro</vt:lpstr>
      <vt:lpstr>Segoe Print</vt:lpstr>
      <vt:lpstr>Arial Unicode MS</vt:lpstr>
      <vt:lpstr>等线</vt:lpstr>
      <vt:lpstr>Calibri</vt:lpstr>
      <vt:lpstr>自定义设计方案</vt:lpstr>
      <vt:lpstr>1_自定义设计方案</vt:lpstr>
      <vt:lpstr>PowerPoint 演示文稿</vt:lpstr>
      <vt:lpstr>PowerPoint 演示文稿</vt:lpstr>
      <vt:lpstr>01 问题回顾</vt:lpstr>
      <vt:lpstr>01 ACL机制数据结构和持久化机制</vt:lpstr>
      <vt:lpstr>01 ACL机制数据结构和持久化机制</vt:lpstr>
      <vt:lpstr>01 ACL机制数据结构和持久化机制</vt:lpstr>
      <vt:lpstr>02 问题回顾</vt:lpstr>
      <vt:lpstr>02 提供ACL机制的客体类型</vt:lpstr>
      <vt:lpstr>03 问题回顾</vt:lpstr>
      <vt:lpstr>03 ACL权限检查内核函数及系统调用</vt:lpstr>
      <vt:lpstr>03 ACL权限检查内核函数及系统调用</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龙翔天驱</cp:lastModifiedBy>
  <cp:revision>274</cp:revision>
  <dcterms:created xsi:type="dcterms:W3CDTF">2018-12-09T14:29:00Z</dcterms:created>
  <dcterms:modified xsi:type="dcterms:W3CDTF">2024-09-07T16:58:01Z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B333D8F392144636B75EDAD47CB199F8_12</vt:lpwstr>
  </property>
  <property fmtid="{D5CDD505-2E9C-101B-9397-08002B2CF9AE}" pid="12" name="KSOProductBuildVer">
    <vt:lpwstr>2052-12.1.0.17827</vt:lpwstr>
  </property>
</Properties>
</file>